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66" r:id="rId3"/>
    <p:sldId id="263" r:id="rId4"/>
    <p:sldId id="270" r:id="rId5"/>
    <p:sldId id="257" r:id="rId6"/>
    <p:sldId id="267" r:id="rId7"/>
    <p:sldId id="258" r:id="rId8"/>
    <p:sldId id="268" r:id="rId9"/>
    <p:sldId id="259" r:id="rId10"/>
    <p:sldId id="269" r:id="rId11"/>
    <p:sldId id="260" r:id="rId12"/>
    <p:sldId id="271" r:id="rId13"/>
    <p:sldId id="261" r:id="rId14"/>
    <p:sldId id="272" r:id="rId15"/>
    <p:sldId id="27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4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31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575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3691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803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393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428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46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06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29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27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35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960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07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4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03EA3-1088-41E8-B3BC-E92DF0896025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870017C-677D-4C3C-89D1-125E9CCD0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7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2824" y="2288624"/>
            <a:ext cx="8385876" cy="1646302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rgbClr val="0070C0"/>
                </a:solidFill>
                <a:latin typeface="Franklin Gothic Medium" panose="020B0603020102020204" pitchFamily="34" charset="0"/>
              </a:rPr>
              <a:t>CASHIER BILLING SYSTEM FOR A RESTAURANT</a:t>
            </a:r>
            <a:endParaRPr lang="en-US" b="1" dirty="0">
              <a:solidFill>
                <a:srgbClr val="0070C0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32824" y="3934926"/>
            <a:ext cx="69932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latin typeface="Myriad Pro" panose="020B0503030403020204" pitchFamily="34" charset="0"/>
              </a:rPr>
              <a:t>NATIONAL INSTITUTE OF BUSINESS MANAGEMENT</a:t>
            </a:r>
          </a:p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Diploma in Software Engineering 20.2</a:t>
            </a:r>
          </a:p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Programming Fundamentals CW2 Group project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01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70137" y="67807"/>
            <a:ext cx="7279160" cy="6701900"/>
            <a:chOff x="1624493" y="464616"/>
            <a:chExt cx="7763139" cy="714750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7420" y="464616"/>
              <a:ext cx="7750212" cy="4709568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24493" y="5135403"/>
              <a:ext cx="7498730" cy="2476715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13319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73487" y="399246"/>
            <a:ext cx="8770513" cy="5412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4400" b="1" dirty="0" err="1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discountf</a:t>
            </a: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4400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function void </a:t>
            </a:r>
            <a:r>
              <a:rPr lang="en-US" sz="2800" b="1" dirty="0" err="1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discountf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2800" b="1" i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used to calculate the discount according to the sub total. We offer two type of discounts as shown below</a:t>
            </a: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800" b="1" dirty="0">
              <a:solidFill>
                <a:srgbClr val="222222"/>
              </a:solidFill>
              <a:latin typeface="Myriad Pro" panose="020B0503030403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b="1" dirty="0" err="1">
                <a:latin typeface="Myriad Pro" panose="020B0503030403020204" pitchFamily="34" charset="0"/>
              </a:rPr>
              <a:t>Rs</a:t>
            </a:r>
            <a:r>
              <a:rPr lang="en-US" sz="2400" b="1" dirty="0">
                <a:latin typeface="Myriad Pro" panose="020B0503030403020204" pitchFamily="34" charset="0"/>
              </a:rPr>
              <a:t>. 2000.00 - 3999.00         </a:t>
            </a:r>
            <a:r>
              <a:rPr lang="en-US" sz="2400" b="1" dirty="0" smtClean="0">
                <a:latin typeface="Myriad Pro" panose="020B0503030403020204" pitchFamily="34" charset="0"/>
              </a:rPr>
              <a:t> 5%</a:t>
            </a:r>
          </a:p>
          <a:p>
            <a:pPr algn="just">
              <a:lnSpc>
                <a:spcPct val="150000"/>
              </a:lnSpc>
            </a:pPr>
            <a:r>
              <a:rPr lang="en-US" sz="2400" b="1" dirty="0" err="1">
                <a:latin typeface="Myriad Pro" panose="020B0503030403020204" pitchFamily="34" charset="0"/>
              </a:rPr>
              <a:t>Rs</a:t>
            </a:r>
            <a:r>
              <a:rPr lang="en-US" sz="2400" b="1" dirty="0">
                <a:latin typeface="Myriad Pro" panose="020B0503030403020204" pitchFamily="34" charset="0"/>
              </a:rPr>
              <a:t>. 4000.00 or Above          10%</a:t>
            </a:r>
            <a:endParaRPr lang="en-US" sz="2400" b="1" dirty="0" smtClean="0">
              <a:latin typeface="Myriad Pro" panose="020B0503030403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800" b="1" dirty="0">
              <a:latin typeface="Myriad Pro" panose="020B0503030403020204" pitchFamily="34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7950" y="9388475"/>
            <a:ext cx="323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451538" y="4275786"/>
            <a:ext cx="412123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451538" y="4855335"/>
            <a:ext cx="412123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6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579" y="964529"/>
            <a:ext cx="9020240" cy="492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38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0608" y="412124"/>
            <a:ext cx="8783392" cy="45614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4400" b="1" dirty="0" err="1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bill_cal</a:t>
            </a: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lang="en-US" sz="4400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50000"/>
              </a:lnSpc>
              <a:spcAft>
                <a:spcPts val="1950"/>
              </a:spcAft>
            </a:pP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function void </a:t>
            </a:r>
            <a:r>
              <a:rPr lang="en-US" sz="2800" b="1" dirty="0" err="1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bill_cal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US" sz="2800" b="1" i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used to calculate the total due by subtracting the discount from sub total.</a:t>
            </a:r>
            <a:endParaRPr lang="en-US" sz="28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50000"/>
              </a:lnSpc>
              <a:spcAft>
                <a:spcPts val="1950"/>
              </a:spcAft>
            </a:pP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After calculating the total due the program will ask customer paid amount and show the balance amount as per the customer paid amount.</a:t>
            </a:r>
            <a:endParaRPr lang="en-US" sz="2800" b="1" dirty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00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199" y="1006775"/>
            <a:ext cx="6308717" cy="491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37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2207071"/>
            <a:ext cx="5065665" cy="266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2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9339" y="2957624"/>
            <a:ext cx="49967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0070C0"/>
                </a:solidFill>
                <a:latin typeface="Myriad Pro" panose="020B0503030403020204" pitchFamily="34" charset="0"/>
              </a:rPr>
              <a:t>THANK  YOU</a:t>
            </a:r>
            <a:endParaRPr lang="en-US" sz="6600" b="1" dirty="0">
              <a:solidFill>
                <a:srgbClr val="0070C0"/>
              </a:solidFill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89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1943" y="292101"/>
            <a:ext cx="9451758" cy="410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 smtClean="0">
                <a:solidFill>
                  <a:srgbClr val="0070C0"/>
                </a:solidFill>
                <a:latin typeface="Myriad Pro" panose="020B0503030403020204" pitchFamily="34" charset="0"/>
              </a:rPr>
              <a:t>GROUP MEMBERS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Myriad Pro" panose="020B0503030403020204" pitchFamily="34" charset="0"/>
              </a:rPr>
              <a:t>CODSE202F-001 - K. H. P. SENALANKARA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Myriad Pro" panose="020B0503030403020204" pitchFamily="34" charset="0"/>
              </a:rPr>
              <a:t>CODSE202F-008 - K. A. N. D. KUMARASINGHE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Myriad Pro" panose="020B0503030403020204" pitchFamily="34" charset="0"/>
              </a:rPr>
              <a:t>CODSE202F-040 - K. H. N. L. FERNANDO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Myriad Pro" panose="020B0503030403020204" pitchFamily="34" charset="0"/>
              </a:rPr>
              <a:t>CODSE202F-051 - T. M. </a:t>
            </a:r>
            <a:r>
              <a:rPr lang="en-US" sz="2400" b="1" dirty="0" smtClean="0">
                <a:latin typeface="Myriad Pro" panose="020B0503030403020204" pitchFamily="34" charset="0"/>
              </a:rPr>
              <a:t>L. M. </a:t>
            </a:r>
            <a:r>
              <a:rPr lang="en-US" sz="2400" b="1" dirty="0" smtClean="0">
                <a:latin typeface="Myriad Pro" panose="020B0503030403020204" pitchFamily="34" charset="0"/>
              </a:rPr>
              <a:t>WEERASINGHE</a:t>
            </a: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Myriad Pro" panose="020B0503030403020204" pitchFamily="34" charset="0"/>
              </a:rPr>
              <a:t>CODSE202F-053 - M. G. I. N. RUPASINGHE</a:t>
            </a:r>
            <a:endParaRPr lang="en-US" sz="2400" b="1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01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/>
          <p:cNvGrpSpPr/>
          <p:nvPr/>
        </p:nvGrpSpPr>
        <p:grpSpPr>
          <a:xfrm>
            <a:off x="451609" y="176188"/>
            <a:ext cx="9454719" cy="6581549"/>
            <a:chOff x="-5830055" y="4136065"/>
            <a:chExt cx="10834344" cy="7542219"/>
          </a:xfrm>
        </p:grpSpPr>
        <p:cxnSp>
          <p:nvCxnSpPr>
            <p:cNvPr id="61" name="Straight Arrow Connector 60"/>
            <p:cNvCxnSpPr/>
            <p:nvPr/>
          </p:nvCxnSpPr>
          <p:spPr>
            <a:xfrm flipH="1">
              <a:off x="1286540" y="5295014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Diamond 61"/>
            <p:cNvSpPr/>
            <p:nvPr/>
          </p:nvSpPr>
          <p:spPr>
            <a:xfrm>
              <a:off x="170121" y="4136065"/>
              <a:ext cx="2266950" cy="1162050"/>
            </a:xfrm>
            <a:prstGeom prst="diamond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IF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bill&gt;=2000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3" name="Diamond 62"/>
            <p:cNvSpPr/>
            <p:nvPr/>
          </p:nvSpPr>
          <p:spPr>
            <a:xfrm>
              <a:off x="10633" y="5603358"/>
              <a:ext cx="2558142" cy="925286"/>
            </a:xfrm>
            <a:prstGeom prst="diamond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IF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2000&lt;=bill&lt;4000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2902689" y="5869172"/>
              <a:ext cx="1926772" cy="4027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final_bill=total-total*5/100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44549" y="6858000"/>
              <a:ext cx="2057400" cy="4027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final_bill=total-total*10/100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H="1">
              <a:off x="1275907" y="6539023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Text Box 25"/>
            <p:cNvSpPr txBox="1"/>
            <p:nvPr/>
          </p:nvSpPr>
          <p:spPr>
            <a:xfrm>
              <a:off x="2434856" y="5762847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Yes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68" name="Parallelogram 67"/>
            <p:cNvSpPr/>
            <p:nvPr/>
          </p:nvSpPr>
          <p:spPr>
            <a:xfrm>
              <a:off x="318977" y="7591647"/>
              <a:ext cx="1902460" cy="663575"/>
            </a:xfrm>
            <a:prstGeom prst="parallelogram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OUTPUT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Final_bill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1286540" y="7262037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Elbow Connector 69"/>
            <p:cNvCxnSpPr/>
            <p:nvPr/>
          </p:nvCxnSpPr>
          <p:spPr>
            <a:xfrm>
              <a:off x="191386" y="4720856"/>
              <a:ext cx="979624" cy="2775676"/>
            </a:xfrm>
            <a:prstGeom prst="bentConnector3">
              <a:avLst>
                <a:gd name="adj1" fmla="val -46744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/>
            <p:nvPr/>
          </p:nvCxnSpPr>
          <p:spPr>
            <a:xfrm flipH="1">
              <a:off x="1414130" y="6273209"/>
              <a:ext cx="2481943" cy="1218928"/>
            </a:xfrm>
            <a:prstGeom prst="bentConnector3">
              <a:avLst>
                <a:gd name="adj1" fmla="val -446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Diamond 71"/>
            <p:cNvSpPr/>
            <p:nvPr/>
          </p:nvSpPr>
          <p:spPr>
            <a:xfrm>
              <a:off x="2492829" y="10198871"/>
              <a:ext cx="2013857" cy="925286"/>
            </a:xfrm>
            <a:prstGeom prst="diamond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another order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H="1">
              <a:off x="1286540" y="8261498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Parallelogram 73"/>
            <p:cNvSpPr/>
            <p:nvPr/>
          </p:nvSpPr>
          <p:spPr>
            <a:xfrm>
              <a:off x="318977" y="8580474"/>
              <a:ext cx="1902460" cy="653143"/>
            </a:xfrm>
            <a:prstGeom prst="parallelogram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INPUT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paid_amount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0" y="9601200"/>
              <a:ext cx="2492829" cy="4027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balance=paid_amount-final-bill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76" name="Straight Arrow Connector 75"/>
            <p:cNvCxnSpPr/>
            <p:nvPr/>
          </p:nvCxnSpPr>
          <p:spPr>
            <a:xfrm flipH="1">
              <a:off x="1254642" y="9250326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7" name="Parallelogram 76"/>
            <p:cNvSpPr/>
            <p:nvPr/>
          </p:nvSpPr>
          <p:spPr>
            <a:xfrm>
              <a:off x="287079" y="10345479"/>
              <a:ext cx="1902460" cy="663575"/>
            </a:xfrm>
            <a:prstGeom prst="parallelogram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OUTPUT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balance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2960806" y="11319055"/>
              <a:ext cx="1097280" cy="359229"/>
            </a:xfrm>
            <a:prstGeom prst="ellips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END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103" name="Straight Arrow Connector 102"/>
            <p:cNvCxnSpPr/>
            <p:nvPr/>
          </p:nvCxnSpPr>
          <p:spPr>
            <a:xfrm flipH="1">
              <a:off x="1250082" y="10026630"/>
              <a:ext cx="1" cy="28073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Text Box 25"/>
            <p:cNvSpPr txBox="1"/>
            <p:nvPr/>
          </p:nvSpPr>
          <p:spPr>
            <a:xfrm>
              <a:off x="-5830055" y="9432607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Yes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2" name="Text Box 25"/>
            <p:cNvSpPr txBox="1"/>
            <p:nvPr/>
          </p:nvSpPr>
          <p:spPr>
            <a:xfrm>
              <a:off x="-4450850" y="10421916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 smtClean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No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3" name="Text Box 25"/>
            <p:cNvSpPr txBox="1"/>
            <p:nvPr/>
          </p:nvSpPr>
          <p:spPr>
            <a:xfrm>
              <a:off x="1327435" y="5311446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Yes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4" name="Text Box 25"/>
            <p:cNvSpPr txBox="1"/>
            <p:nvPr/>
          </p:nvSpPr>
          <p:spPr>
            <a:xfrm>
              <a:off x="-266627" y="4360164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 smtClean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No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5" name="Text Box 25"/>
            <p:cNvSpPr txBox="1"/>
            <p:nvPr/>
          </p:nvSpPr>
          <p:spPr>
            <a:xfrm>
              <a:off x="1308937" y="6514539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 smtClean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No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6" name="Text Box 25"/>
            <p:cNvSpPr txBox="1"/>
            <p:nvPr/>
          </p:nvSpPr>
          <p:spPr>
            <a:xfrm>
              <a:off x="2975455" y="11023906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 smtClean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No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  <p:sp>
          <p:nvSpPr>
            <p:cNvPr id="117" name="Text Box 25"/>
            <p:cNvSpPr txBox="1"/>
            <p:nvPr/>
          </p:nvSpPr>
          <p:spPr>
            <a:xfrm>
              <a:off x="4493114" y="10345478"/>
              <a:ext cx="511175" cy="33718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400" dirty="0">
                  <a:effectLst/>
                  <a:latin typeface="Adobe Garamond Pro Bold" panose="02020702060506020403" pitchFamily="18" charset="0"/>
                  <a:ea typeface="Calibri" panose="020F0502020204030204" pitchFamily="34" charset="0"/>
                  <a:cs typeface="Iskoola Pota" panose="020B0502040204020203" pitchFamily="34" charset="0"/>
                </a:rPr>
                <a:t>Yes</a:t>
              </a:r>
              <a:endPara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</p:txBody>
        </p:sp>
      </p:grpSp>
      <p:cxnSp>
        <p:nvCxnSpPr>
          <p:cNvPr id="97" name="Straight Arrow Connector 96"/>
          <p:cNvCxnSpPr>
            <a:stCxn id="77" idx="2"/>
            <a:endCxn id="72" idx="1"/>
          </p:cNvCxnSpPr>
          <p:nvPr/>
        </p:nvCxnSpPr>
        <p:spPr>
          <a:xfrm flipV="1">
            <a:off x="7377621" y="5870475"/>
            <a:ext cx="337052" cy="137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72" idx="2"/>
            <a:endCxn id="81" idx="0"/>
          </p:cNvCxnSpPr>
          <p:nvPr/>
        </p:nvCxnSpPr>
        <p:spPr>
          <a:xfrm>
            <a:off x="8593381" y="6274190"/>
            <a:ext cx="8454" cy="1700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endCxn id="72" idx="3"/>
          </p:cNvCxnSpPr>
          <p:nvPr/>
        </p:nvCxnSpPr>
        <p:spPr>
          <a:xfrm flipH="1">
            <a:off x="9472089" y="5870475"/>
            <a:ext cx="53479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10006885" y="5654266"/>
            <a:ext cx="432417" cy="43241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105" name="Oval 104"/>
          <p:cNvSpPr/>
          <p:nvPr/>
        </p:nvSpPr>
        <p:spPr>
          <a:xfrm>
            <a:off x="8009104" y="456193"/>
            <a:ext cx="432417" cy="43241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</a:t>
            </a:r>
            <a:endParaRPr lang="en-US" b="1" dirty="0"/>
          </a:p>
        </p:txBody>
      </p:sp>
      <p:cxnSp>
        <p:nvCxnSpPr>
          <p:cNvPr id="107" name="Straight Arrow Connector 106"/>
          <p:cNvCxnSpPr>
            <a:stCxn id="105" idx="2"/>
            <a:endCxn id="62" idx="3"/>
          </p:cNvCxnSpPr>
          <p:nvPr/>
        </p:nvCxnSpPr>
        <p:spPr>
          <a:xfrm flipH="1">
            <a:off x="7666015" y="672402"/>
            <a:ext cx="343089" cy="108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7799505" y="1854994"/>
            <a:ext cx="253883" cy="20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797997" y="295611"/>
            <a:ext cx="3311090" cy="6038215"/>
            <a:chOff x="655490" y="97418"/>
            <a:chExt cx="3311090" cy="6038215"/>
          </a:xfrm>
        </p:grpSpPr>
        <p:cxnSp>
          <p:nvCxnSpPr>
            <p:cNvPr id="47" name="Straight Arrow Connector 46"/>
            <p:cNvCxnSpPr/>
            <p:nvPr/>
          </p:nvCxnSpPr>
          <p:spPr>
            <a:xfrm flipH="1">
              <a:off x="2022010" y="5437768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>
              <a:off x="2055665" y="1428378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>
              <a:off x="2022010" y="4077598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022645" y="3200663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>
              <a:off x="2033440" y="2216413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2056300" y="405393"/>
              <a:ext cx="0" cy="280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Elbow Connector 52"/>
            <p:cNvCxnSpPr/>
            <p:nvPr/>
          </p:nvCxnSpPr>
          <p:spPr>
            <a:xfrm flipV="1">
              <a:off x="993984" y="2393850"/>
              <a:ext cx="942975" cy="2524125"/>
            </a:xfrm>
            <a:prstGeom prst="bentConnector3">
              <a:avLst>
                <a:gd name="adj1" fmla="val -77995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>
              <a:off x="1496230" y="97418"/>
              <a:ext cx="1097280" cy="358775"/>
            </a:xfrm>
            <a:prstGeom prst="ellipse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START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55490" y="750198"/>
              <a:ext cx="2767330" cy="70739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DECLARE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price, menu, quantity, total, </a:t>
              </a:r>
              <a:r>
                <a:rPr lang="en-US" sz="1200" kern="1200" dirty="0" err="1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final_bill</a:t>
              </a:r>
              <a:r>
                <a:rPr lang="en-US" sz="1200" kern="1200" dirty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, </a:t>
              </a:r>
              <a:r>
                <a:rPr lang="en-US" sz="1200" kern="1200" dirty="0" err="1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paid_amount</a:t>
              </a:r>
              <a:r>
                <a:rPr lang="en-US" sz="1200" kern="1200" dirty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, </a:t>
              </a:r>
              <a:r>
                <a:rPr lang="en-US" sz="1200" kern="1200" dirty="0" smtClean="0">
                  <a:solidFill>
                    <a:srgbClr val="000000"/>
                  </a:solidFill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balance, food_item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461940" y="1760483"/>
              <a:ext cx="1158875" cy="478790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PROCESS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show menu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7" name="Parallelogram 56"/>
            <p:cNvSpPr/>
            <p:nvPr/>
          </p:nvSpPr>
          <p:spPr>
            <a:xfrm>
              <a:off x="1073320" y="2556138"/>
              <a:ext cx="1902460" cy="663575"/>
            </a:xfrm>
            <a:prstGeom prst="parallelogram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INPUT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 dirty="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food_item, quantity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755185" y="3535943"/>
              <a:ext cx="2526665" cy="596265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PROCESS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total=total+food_item*quantity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59" name="Diamond 58"/>
            <p:cNvSpPr/>
            <p:nvPr/>
          </p:nvSpPr>
          <p:spPr>
            <a:xfrm>
              <a:off x="697400" y="4373508"/>
              <a:ext cx="2633980" cy="1099185"/>
            </a:xfrm>
            <a:prstGeom prst="diamond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another food item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200" kern="1200">
                  <a:effectLst/>
                  <a:latin typeface="Adobe Garamond Pro Bold" panose="02020702060506020403" pitchFamily="18" charset="0"/>
                  <a:ea typeface="Times New Roman" panose="02020603050405020304" pitchFamily="18" charset="0"/>
                  <a:cs typeface="Iskoola Pota" panose="020B0502040204020203" pitchFamily="34" charset="0"/>
                </a:rPr>
                <a:t>(Y,N)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cxnSp>
          <p:nvCxnSpPr>
            <p:cNvPr id="83" name="Straight Connector 82"/>
            <p:cNvCxnSpPr/>
            <p:nvPr/>
          </p:nvCxnSpPr>
          <p:spPr>
            <a:xfrm>
              <a:off x="2055665" y="1595763"/>
              <a:ext cx="1689021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Oval 91"/>
            <p:cNvSpPr/>
            <p:nvPr/>
          </p:nvSpPr>
          <p:spPr>
            <a:xfrm>
              <a:off x="3534163" y="2063390"/>
              <a:ext cx="432417" cy="43241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A</a:t>
              </a:r>
              <a:endParaRPr lang="en-US" b="1" dirty="0"/>
            </a:p>
          </p:txBody>
        </p:sp>
        <p:sp>
          <p:nvSpPr>
            <p:cNvPr id="104" name="Oval 103"/>
            <p:cNvSpPr/>
            <p:nvPr/>
          </p:nvSpPr>
          <p:spPr>
            <a:xfrm>
              <a:off x="1798181" y="5703216"/>
              <a:ext cx="432417" cy="432417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B</a:t>
              </a:r>
              <a:endParaRPr lang="en-US" b="1" dirty="0"/>
            </a:p>
          </p:txBody>
        </p:sp>
        <p:cxnSp>
          <p:nvCxnSpPr>
            <p:cNvPr id="119" name="Straight Arrow Connector 118"/>
            <p:cNvCxnSpPr>
              <a:endCxn id="92" idx="0"/>
            </p:cNvCxnSpPr>
            <p:nvPr/>
          </p:nvCxnSpPr>
          <p:spPr>
            <a:xfrm>
              <a:off x="3744686" y="1595763"/>
              <a:ext cx="5686" cy="4676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8126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085edf5fe392427985287cd5aab14cff15_46_47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781" y="262120"/>
            <a:ext cx="11628709" cy="6263977"/>
          </a:xfrm>
        </p:spPr>
      </p:pic>
    </p:spTree>
    <p:extLst>
      <p:ext uri="{BB962C8B-B14F-4D97-AF65-F5344CB8AC3E}">
        <p14:creationId xmlns:p14="http://schemas.microsoft.com/office/powerpoint/2010/main" val="337837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6366" y="412125"/>
            <a:ext cx="9324303" cy="5796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  <a:spcAft>
                <a:spcPts val="1950"/>
              </a:spcAft>
            </a:pPr>
            <a:r>
              <a:rPr lang="en-US" sz="4400" b="1" dirty="0" smtClean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 Defined Functions Used:</a:t>
            </a:r>
            <a:endParaRPr lang="en-US" sz="4400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50000"/>
              </a:lnSpc>
              <a:spcAft>
                <a:spcPts val="1950"/>
              </a:spcAft>
            </a:pP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application of user defined functions and structures have been </a:t>
            </a: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effectively 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used here. </a:t>
            </a: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user 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defined functions used in this </a:t>
            </a: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project are</a:t>
            </a:r>
            <a:r>
              <a:rPr lang="en-US" sz="28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menu()</a:t>
            </a:r>
            <a:endParaRPr lang="en-US" sz="24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order()</a:t>
            </a:r>
            <a:endParaRPr lang="en-US" sz="24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400" b="1" dirty="0" err="1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discountf</a:t>
            </a: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US" sz="2400" b="1" dirty="0" err="1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bill_cal</a:t>
            </a: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285750" marR="0" lvl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457200" algn="l"/>
              </a:tabLst>
            </a:pPr>
            <a:endParaRPr lang="en-US" sz="16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58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9370" y="575788"/>
            <a:ext cx="9572967" cy="4575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  <a:spcAft>
                <a:spcPts val="1950"/>
              </a:spcAft>
            </a:pPr>
            <a:r>
              <a:rPr lang="en-US" sz="4800" b="1" dirty="0" smtClean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 Function:</a:t>
            </a:r>
          </a:p>
          <a:p>
            <a:pPr marL="342900" indent="-342900" algn="just">
              <a:lnSpc>
                <a:spcPct val="150000"/>
              </a:lnSpc>
              <a:spcAft>
                <a:spcPts val="1950"/>
              </a:spcAft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 void </a:t>
            </a: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  <a:r>
              <a:rPr lang="en-US" sz="2400" b="1" i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used </a:t>
            </a: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control all other sub functions.</a:t>
            </a:r>
          </a:p>
          <a:p>
            <a:pPr marL="342900" indent="-342900" algn="just">
              <a:lnSpc>
                <a:spcPct val="150000"/>
              </a:lnSpc>
              <a:spcAft>
                <a:spcPts val="1950"/>
              </a:spcAft>
              <a:buFont typeface="Wingdings" panose="05000000000000000000" pitchFamily="2" charset="2"/>
              <a:buChar char="§"/>
            </a:pPr>
            <a:r>
              <a:rPr lang="en-US" sz="2400" b="1" dirty="0" smtClean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this function the system is asking from the user to continue or end. </a:t>
            </a:r>
            <a:endParaRPr lang="en-US" sz="2400" b="1" dirty="0" smtClean="0">
              <a:solidFill>
                <a:srgbClr val="0070C0"/>
              </a:solidFill>
              <a:latin typeface="Myriad Pro" panose="020B05030304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1950"/>
              </a:lnSpc>
              <a:spcAft>
                <a:spcPts val="1950"/>
              </a:spcAft>
            </a:pPr>
            <a:endParaRPr lang="en-US" sz="4800" b="1" dirty="0">
              <a:solidFill>
                <a:srgbClr val="0070C0"/>
              </a:solidFill>
              <a:latin typeface="Myriad Pro" panose="020B05030304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  <a:spcAft>
                <a:spcPts val="1950"/>
              </a:spcAft>
            </a:pPr>
            <a:endParaRPr lang="en-US" sz="4800" b="1" dirty="0" smtClean="0">
              <a:solidFill>
                <a:srgbClr val="0070C0"/>
              </a:solidFill>
              <a:latin typeface="Myriad Pro" panose="020B0503030403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  <a:spcAft>
                <a:spcPts val="1950"/>
              </a:spcAft>
            </a:pPr>
            <a:endParaRPr lang="en-US" sz="4800" b="1" dirty="0">
              <a:solidFill>
                <a:srgbClr val="0070C0"/>
              </a:solidFill>
              <a:latin typeface="Myriad Pro" panose="020B0503030403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  <a:spcAft>
                <a:spcPts val="1950"/>
              </a:spcAft>
            </a:pPr>
            <a:endParaRPr lang="en-US" sz="4800" dirty="0">
              <a:solidFill>
                <a:srgbClr val="0070C0"/>
              </a:solidFill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622" y="3119159"/>
            <a:ext cx="6934801" cy="3284505"/>
          </a:xfrm>
          <a:prstGeom prst="rect">
            <a:avLst/>
          </a:prstGeom>
          <a:ln w="3175">
            <a:noFill/>
          </a:ln>
        </p:spPr>
      </p:pic>
    </p:spTree>
    <p:extLst>
      <p:ext uri="{BB962C8B-B14F-4D97-AF65-F5344CB8AC3E}">
        <p14:creationId xmlns:p14="http://schemas.microsoft.com/office/powerpoint/2010/main" val="82705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6366" y="386367"/>
            <a:ext cx="8822028" cy="3012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menu()</a:t>
            </a:r>
            <a:endParaRPr lang="en-US" sz="4400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function void menu() is used to show the food &amp; drink items available in shop. There are 22 items with their prices and item code.</a:t>
            </a:r>
            <a:endParaRPr lang="en-US" sz="2800" b="1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62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1" b="29143"/>
          <a:stretch/>
        </p:blipFill>
        <p:spPr>
          <a:xfrm>
            <a:off x="938250" y="400594"/>
            <a:ext cx="6951716" cy="619176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373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3487" y="218941"/>
            <a:ext cx="8770513" cy="6048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44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 order()</a:t>
            </a:r>
            <a:endParaRPr lang="en-US" sz="4400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spcAft>
                <a:spcPts val="1950"/>
              </a:spcAft>
            </a:pP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function void order()</a:t>
            </a:r>
            <a:r>
              <a:rPr lang="en-US" sz="2800" b="1" i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used to add food items and quantity according to the customer requirements. After taking the order it will calculate the sub total &amp; display the bill structure with customer preferred items with the quantity. (Below are the steps for taking the order) </a:t>
            </a:r>
            <a:endParaRPr lang="en-US" sz="28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2800" b="1" dirty="0">
                <a:solidFill>
                  <a:srgbClr val="0070C0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  <a:endParaRPr lang="en-US" sz="2800" b="1" dirty="0" smtClean="0">
              <a:solidFill>
                <a:srgbClr val="0070C0"/>
              </a:solidFill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>
              <a:lnSpc>
                <a:spcPct val="107000"/>
              </a:lnSpc>
              <a:spcAft>
                <a:spcPts val="1950"/>
              </a:spcAft>
            </a:pPr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1.Inserting the food item code as per the customer requirements.</a:t>
            </a:r>
            <a:endParaRPr lang="en-US" sz="2400" b="1" dirty="0" smtClean="0">
              <a:effectLst/>
              <a:latin typeface="Myriad Pro" panose="020B0503030403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  <a:p>
            <a:pPr algn="just"/>
            <a:r>
              <a:rPr lang="en-US" sz="2400" b="1" dirty="0">
                <a:solidFill>
                  <a:srgbClr val="222222"/>
                </a:solidFill>
                <a:latin typeface="Myriad Pro" panose="020B0503030403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Inserting the quantity of preferred food items.</a:t>
            </a:r>
            <a:endParaRPr lang="en-US" sz="2400" b="1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6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356</TotalTime>
  <Words>236</Words>
  <Application>Microsoft Office PowerPoint</Application>
  <PresentationFormat>Widescreen</PresentationFormat>
  <Paragraphs>76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Adobe Garamond Pro Bold</vt:lpstr>
      <vt:lpstr>Arial</vt:lpstr>
      <vt:lpstr>Calibri</vt:lpstr>
      <vt:lpstr>Franklin Gothic Medium</vt:lpstr>
      <vt:lpstr>Iskoola Pota</vt:lpstr>
      <vt:lpstr>Myriad Pro</vt:lpstr>
      <vt:lpstr>Times New Roman</vt:lpstr>
      <vt:lpstr>Trebuchet MS</vt:lpstr>
      <vt:lpstr>Wingdings</vt:lpstr>
      <vt:lpstr>Wingdings 3</vt:lpstr>
      <vt:lpstr>Facet</vt:lpstr>
      <vt:lpstr>CASHIER BILLING SYSTEM FOR A RESTAURANT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CASHIER BILLING SYSTEM FOR FOOD SHOP</dc:title>
  <dc:creator>NIM</dc:creator>
  <cp:lastModifiedBy>NIM</cp:lastModifiedBy>
  <cp:revision>35</cp:revision>
  <dcterms:created xsi:type="dcterms:W3CDTF">2021-03-31T14:03:02Z</dcterms:created>
  <dcterms:modified xsi:type="dcterms:W3CDTF">2021-04-05T04:27:09Z</dcterms:modified>
</cp:coreProperties>
</file>

<file path=docProps/thumbnail.jpeg>
</file>